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309" r:id="rId2"/>
    <p:sldId id="314" r:id="rId3"/>
    <p:sldId id="318" r:id="rId4"/>
    <p:sldId id="315" r:id="rId5"/>
    <p:sldId id="319" r:id="rId6"/>
    <p:sldId id="349" r:id="rId7"/>
    <p:sldId id="350" r:id="rId8"/>
    <p:sldId id="339" r:id="rId9"/>
    <p:sldId id="340" r:id="rId10"/>
    <p:sldId id="320" r:id="rId11"/>
    <p:sldId id="321" r:id="rId12"/>
    <p:sldId id="317" r:id="rId13"/>
    <p:sldId id="367" r:id="rId14"/>
    <p:sldId id="366" r:id="rId15"/>
    <p:sldId id="323" r:id="rId16"/>
    <p:sldId id="324" r:id="rId17"/>
    <p:sldId id="325" r:id="rId18"/>
    <p:sldId id="326" r:id="rId19"/>
    <p:sldId id="368" r:id="rId20"/>
    <p:sldId id="327" r:id="rId21"/>
    <p:sldId id="328" r:id="rId22"/>
    <p:sldId id="369" r:id="rId23"/>
    <p:sldId id="329" r:id="rId24"/>
    <p:sldId id="370" r:id="rId25"/>
    <p:sldId id="332" r:id="rId26"/>
    <p:sldId id="371" r:id="rId27"/>
    <p:sldId id="333" r:id="rId28"/>
    <p:sldId id="372" r:id="rId29"/>
    <p:sldId id="334" r:id="rId30"/>
    <p:sldId id="341" r:id="rId31"/>
    <p:sldId id="343" r:id="rId32"/>
    <p:sldId id="348" r:id="rId33"/>
    <p:sldId id="373" r:id="rId34"/>
    <p:sldId id="351" r:id="rId35"/>
    <p:sldId id="374" r:id="rId36"/>
    <p:sldId id="335" r:id="rId37"/>
    <p:sldId id="342" r:id="rId38"/>
    <p:sldId id="337" r:id="rId39"/>
    <p:sldId id="344" r:id="rId40"/>
    <p:sldId id="345" r:id="rId41"/>
    <p:sldId id="338" r:id="rId42"/>
    <p:sldId id="346" r:id="rId43"/>
    <p:sldId id="353" r:id="rId44"/>
    <p:sldId id="354" r:id="rId45"/>
    <p:sldId id="356" r:id="rId46"/>
    <p:sldId id="355" r:id="rId47"/>
    <p:sldId id="347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93" r:id="rId70"/>
    <p:sldId id="387" r:id="rId71"/>
    <p:sldId id="388" r:id="rId72"/>
    <p:sldId id="389" r:id="rId73"/>
    <p:sldId id="391" r:id="rId74"/>
    <p:sldId id="392" r:id="rId75"/>
    <p:sldId id="352" r:id="rId76"/>
    <p:sldId id="260" r:id="rId77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7"/>
    <p:restoredTop sz="94655"/>
  </p:normalViewPr>
  <p:slideViewPr>
    <p:cSldViewPr>
      <p:cViewPr varScale="1">
        <p:scale>
          <a:sx n="78" d="100"/>
          <a:sy n="78" d="100"/>
        </p:scale>
        <p:origin x="166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23/06/2024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23/06/2024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5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29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10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22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279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0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554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438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053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97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9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00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234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50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97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5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576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4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709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70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90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06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89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914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08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81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202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22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319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958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1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050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795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9752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077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91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80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87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943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8257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560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2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027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13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335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200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4057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54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539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706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752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3254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170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15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5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856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2929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64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6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059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888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310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1104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1719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452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3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9946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4592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94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937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4822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62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05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7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" TargetMode="External"/><Relationship Id="rId13" Type="http://schemas.openxmlformats.org/officeDocument/2006/relationships/hyperlink" Target="https://www.kaggle.com/code/sudhirnl7/linear-regression-tutorial" TargetMode="External"/><Relationship Id="rId18" Type="http://schemas.openxmlformats.org/officeDocument/2006/relationships/hyperlink" Target="https://elearning.ipvc.pt/ipvc2023/pluginfile.php/99201/mod_resource/content/13/jr-2024-rna-exemplo-1_v4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chatgpt.com/?model=gpt-4o" TargetMode="External"/><Relationship Id="rId12" Type="http://schemas.openxmlformats.org/officeDocument/2006/relationships/hyperlink" Target="https://www.kaggle.com/code/ajaysinghpanwar/silhouette-clustering" TargetMode="External"/><Relationship Id="rId17" Type="http://schemas.openxmlformats.org/officeDocument/2006/relationships/hyperlink" Target="https://elearning.ipvc.pt/ipvc2023/pluginfile.php/99182/mod_resource/content/2/EI-DataScience-ML-JR-SO_RNA-Jupyter_v1.pdf" TargetMode="External"/><Relationship Id="rId2" Type="http://schemas.openxmlformats.org/officeDocument/2006/relationships/notesSlide" Target="../notesSlides/notesSlide74.xml"/><Relationship Id="rId16" Type="http://schemas.openxmlformats.org/officeDocument/2006/relationships/hyperlink" Target="https://www.kaggle.com/code/alirezahasannejad/decision-tree-classifier-tutoria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www.kaggle.com/code/newthang/k-means-clustering-elbow-method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www.kaggle.com/code/prashant111/decision-tree-classifier-tutorial" TargetMode="External"/><Relationship Id="rId10" Type="http://schemas.openxmlformats.org/officeDocument/2006/relationships/hyperlink" Target="https://www.analyticsvidhya.com/blog/2021/01/in-depth-intuition-of-k-means-clustering-algorithm-in-machine-learning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medium.com/@ebrahimhaqbhatti516/50-kaggle-notebooks-to-learn-data-visualization-9f9d3b11e215" TargetMode="External"/><Relationship Id="rId14" Type="http://schemas.openxmlformats.org/officeDocument/2006/relationships/hyperlink" Target="https://www.kaggle.com/code/ashyvd/sales-prediction-simple-linear-regression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2" y="0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3115184"/>
            <a:ext cx="5486400" cy="552329"/>
          </a:xfrm>
        </p:spPr>
        <p:txBody>
          <a:bodyPr>
            <a:normAutofit fontScale="90000"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3904310"/>
            <a:ext cx="5143500" cy="896289"/>
          </a:xfrm>
        </p:spPr>
        <p:txBody>
          <a:bodyPr>
            <a:normAutofit fontScale="55000" lnSpcReduction="20000"/>
          </a:bodyPr>
          <a:lstStyle/>
          <a:p>
            <a:r>
              <a:rPr lang="pt-PT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INTELIGÊNCIA ARTIFICIAL</a:t>
            </a:r>
          </a:p>
          <a:p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~ Análise Estatística - Data Set </a:t>
            </a:r>
            <a:r>
              <a:rPr lang="pt-PT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ForestFire</a:t>
            </a:r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~</a:t>
            </a:r>
          </a:p>
          <a:p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Usando </a:t>
            </a:r>
            <a:r>
              <a:rPr lang="pt-PT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Kaggle</a:t>
            </a:r>
            <a:endParaRPr lang="pt-PT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Inteligência  Artificial| Ano Letivo 2023/2024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580906" cy="632616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Jorge Ribeiro e Luis Teófilo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jribeiro@estg.ipvc.pt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luisteofilo@estg.ipvc.pt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91EC4ED-17BC-435A-9221-66A1A252A082}"/>
              </a:ext>
            </a:extLst>
          </p:cNvPr>
          <p:cNvSpPr txBox="1">
            <a:spLocks/>
          </p:cNvSpPr>
          <p:nvPr/>
        </p:nvSpPr>
        <p:spPr>
          <a:xfrm>
            <a:off x="1483178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28976 -  Pedro Poças</a:t>
            </a:r>
          </a:p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p.pedro@ipvc.pt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328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Visualizar o </a:t>
            </a:r>
            <a:r>
              <a:rPr lang="pt-PT" altLang="pt-PT" sz="1600" dirty="0" err="1">
                <a:cs typeface="Arial" panose="020B0604020202020204" pitchFamily="34" charset="0"/>
              </a:rPr>
              <a:t>DataSet</a:t>
            </a: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Visualizar n – numero de elementos da amostra</a:t>
            </a: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4D78FE-0AC3-7BF6-4A19-1E06F2B69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1725714"/>
            <a:ext cx="4595839" cy="187622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A7BAB63-B652-B73D-2004-F3F386744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4439359"/>
            <a:ext cx="4968671" cy="1143099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C110D1E0-373D-A990-40B1-A42DF279D00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00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1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Mínimo (min) – valor menor da amostra;</a:t>
            </a:r>
          </a:p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Máximo (</a:t>
            </a:r>
            <a:r>
              <a:rPr lang="pt-PT" altLang="pt-PT" sz="1600" dirty="0" err="1">
                <a:cs typeface="Arial" panose="020B0604020202020204" pitchFamily="34" charset="0"/>
              </a:rPr>
              <a:t>max</a:t>
            </a:r>
            <a:r>
              <a:rPr lang="pt-PT" altLang="pt-PT" sz="1600" dirty="0">
                <a:cs typeface="Arial" panose="020B0604020202020204" pitchFamily="34" charset="0"/>
              </a:rPr>
              <a:t>) – valor maior da amostra;</a:t>
            </a: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37309-F166-9848-282F-C98D9E517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618736"/>
            <a:ext cx="6363251" cy="2476715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2A1BFA47-CE4A-55D6-51B3-B366A6393C3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28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08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Moda – valor mais comum da amostra;</a:t>
            </a:r>
          </a:p>
          <a:p>
            <a:pPr marL="171450" indent="-171450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A17B7E-20E5-6C82-A500-A62012E3A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78" y="1860272"/>
            <a:ext cx="4158169" cy="3770391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1338686A-40F4-520F-D359-F4F3ECC5718F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490" y="979381"/>
            <a:ext cx="8509454" cy="108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Moda – valor mais comum da amostra;</a:t>
            </a:r>
          </a:p>
          <a:p>
            <a:pPr marL="171450" indent="-171450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1338686A-40F4-520F-D359-F4F3ECC5718F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D842F5-51C8-45C5-7B30-EB453B4786CB}"/>
              </a:ext>
            </a:extLst>
          </p:cNvPr>
          <p:cNvSpPr txBox="1"/>
          <p:nvPr/>
        </p:nvSpPr>
        <p:spPr>
          <a:xfrm>
            <a:off x="457200" y="2438400"/>
            <a:ext cx="8458200" cy="393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5D2B286-AF18-0340-30B8-6715554A7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07" y="1474150"/>
            <a:ext cx="8741799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 (Coordenada X):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Moda: 4.0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Interpretação: O valor 4.0 é a coordenada X que mais aparece no conjunto de dados.</a:t>
            </a:r>
          </a:p>
          <a:p>
            <a:r>
              <a:rPr lang="pt-PT" sz="1200" b="1" dirty="0"/>
              <a:t>Y (Coordenada Y):</a:t>
            </a:r>
            <a:endParaRPr lang="pt-PT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Moda: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Interpretação: O valor 4.0 é a coordenada Y que mais aparece no conjunto de dados.</a:t>
            </a:r>
          </a:p>
          <a:p>
            <a:r>
              <a:rPr lang="pt-PT" sz="1200" b="1" dirty="0" err="1"/>
              <a:t>Month</a:t>
            </a:r>
            <a:r>
              <a:rPr lang="pt-PT" sz="1200" b="1" dirty="0"/>
              <a:t> (Mês):</a:t>
            </a:r>
            <a:endParaRPr lang="pt-PT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Moda: Agosto ('</a:t>
            </a:r>
            <a:r>
              <a:rPr lang="pt-PT" sz="1200" dirty="0" err="1"/>
              <a:t>aug</a:t>
            </a:r>
            <a:r>
              <a:rPr lang="pt-PT" sz="1200" dirty="0"/>
              <a:t>')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Interpretação: Agosto é o mês mais comum no conjunto de dados.</a:t>
            </a:r>
          </a:p>
          <a:p>
            <a:r>
              <a:rPr lang="pt-PT" sz="1200" b="1" dirty="0" err="1"/>
              <a:t>Day</a:t>
            </a:r>
            <a:r>
              <a:rPr lang="pt-PT" sz="1200" b="1" dirty="0"/>
              <a:t> (Dia):</a:t>
            </a:r>
            <a:endParaRPr lang="pt-PT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Moda: Domingo ('</a:t>
            </a:r>
            <a:r>
              <a:rPr lang="pt-PT" sz="1200" dirty="0" err="1"/>
              <a:t>sun</a:t>
            </a:r>
            <a:r>
              <a:rPr lang="pt-PT" sz="1200" dirty="0"/>
              <a:t>')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Interpretação: Domingo é o dia da semana mais comum no conjunto de dados.</a:t>
            </a:r>
          </a:p>
          <a:p>
            <a:r>
              <a:rPr lang="pt-PT" sz="1200" b="1" dirty="0"/>
              <a:t>FFMC (Código de Umidade de Combustível Fino):</a:t>
            </a:r>
            <a:endParaRPr lang="pt-PT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Modas: 91.6, 92.1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Interpretação: Os valores 91.6 e 92.1 são os mais frequentes para FFMC, indicando um empate na frequência desses valores.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200" dirty="0"/>
          </a:p>
          <a:p>
            <a:endParaRPr lang="pt-PT" sz="1200" dirty="0"/>
          </a:p>
          <a:p>
            <a:endParaRPr lang="pt-PT" dirty="0"/>
          </a:p>
          <a:p>
            <a:endParaRPr lang="pt-P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04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490" y="979381"/>
            <a:ext cx="8509454" cy="108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Moda – valor mais comum da amostra;</a:t>
            </a:r>
          </a:p>
          <a:p>
            <a:pPr marL="171450" indent="-171450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1338686A-40F4-520F-D359-F4F3ECC5718F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D842F5-51C8-45C5-7B30-EB453B4786CB}"/>
              </a:ext>
            </a:extLst>
          </p:cNvPr>
          <p:cNvSpPr txBox="1"/>
          <p:nvPr/>
        </p:nvSpPr>
        <p:spPr>
          <a:xfrm>
            <a:off x="457200" y="2438400"/>
            <a:ext cx="8458200" cy="393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5D2B286-AF18-0340-30B8-6715554A7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17" y="1414871"/>
            <a:ext cx="874179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PT" sz="1200" b="1" dirty="0"/>
              <a:t>DMC (Código de Umidade do Serrapilheira):</a:t>
            </a:r>
            <a:endParaRPr lang="pt-PT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Moda: 99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Interpretação: O valor 99 é o mais frequente para DMC.</a:t>
            </a:r>
            <a:endParaRPr lang="pt-PT" sz="1100" dirty="0"/>
          </a:p>
          <a:p>
            <a:r>
              <a:rPr lang="pt-PT" sz="1200" b="1" dirty="0"/>
              <a:t>DC (Código de Seca):</a:t>
            </a:r>
            <a:endParaRPr lang="pt-PT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Moda: 745.3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Interpretação: O valor 745.3 é o mais frequente para DC.</a:t>
            </a:r>
          </a:p>
          <a:p>
            <a:r>
              <a:rPr lang="pt-PT" sz="1200" b="1" dirty="0"/>
              <a:t>ISI (Índice Inicial de Propagação):</a:t>
            </a:r>
            <a:endParaRPr lang="pt-PT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Moda: 9.6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Interpretação: O valor 9.6 é o mais frequente para ISI.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(Temperatura):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Modas: 17.4, 19.6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Interpretação: Os valores 17.4 e 19.6 são os mais frequentes para a temperatura, indicando um empate na frequência desses valores.</a:t>
            </a:r>
          </a:p>
          <a:p>
            <a:r>
              <a:rPr lang="pt-PT" sz="1200" b="1" dirty="0"/>
              <a:t>RH (Umidade Relativa):</a:t>
            </a:r>
            <a:endParaRPr lang="pt-PT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Moda: 27.0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Interpretação: O valor 27.0 é o mais frequente para RH.</a:t>
            </a:r>
          </a:p>
          <a:p>
            <a:endParaRPr lang="pt-PT" sz="1200" dirty="0"/>
          </a:p>
          <a:p>
            <a:endParaRPr lang="pt-PT" sz="1200" dirty="0"/>
          </a:p>
          <a:p>
            <a:endParaRPr lang="pt-PT" dirty="0"/>
          </a:p>
          <a:p>
            <a:endParaRPr lang="pt-P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1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08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Média – valor esperado de cada atributo</a:t>
            </a:r>
          </a:p>
          <a:p>
            <a:pPr marL="171450" indent="-171450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CE4BF4-11F4-299E-AC24-9E99E778C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2063491"/>
            <a:ext cx="4721976" cy="3067641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158FEACD-25D1-362B-DE9B-D640B5C12D35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3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08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Mediana – valor central da amostra </a:t>
            </a:r>
          </a:p>
          <a:p>
            <a:pPr marL="171450" indent="-171450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267E1D-F22F-DD22-097E-EEF51EAB8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057400"/>
            <a:ext cx="5429536" cy="3326768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39FE762C-43A6-0C3F-AE1F-4EC92D8A9EC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893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08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1º/3º Quartil – 25% dos valores da amostra estão/acima deste valor</a:t>
            </a:r>
          </a:p>
          <a:p>
            <a:pPr marL="171450" indent="-171450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55158D-902A-EFD2-8855-E065C18E3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2238653"/>
            <a:ext cx="5475273" cy="3260086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32A0BF3E-E3B8-05E9-20C8-DD754C50F32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55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7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Variância e Desvio Padrão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D74246-9E41-1C1A-BAAA-6563E1690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007" y="1793859"/>
            <a:ext cx="3824393" cy="23283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EC9710-152F-B4A0-C5A6-A0F84E2F4D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9772" y="4805259"/>
            <a:ext cx="3635055" cy="6934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A5AF9E8C-58E5-64C4-4F55-1C1494C0746D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4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7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Variância e Desvio Padrão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A5AF9E8C-58E5-64C4-4F55-1C1494C0746D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2707DCF-7102-6628-4A91-6367E05FC029}"/>
              </a:ext>
            </a:extLst>
          </p:cNvPr>
          <p:cNvSpPr txBox="1"/>
          <p:nvPr/>
        </p:nvSpPr>
        <p:spPr>
          <a:xfrm>
            <a:off x="383086" y="1590039"/>
            <a:ext cx="85094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/>
              <a:t>Atributo X</a:t>
            </a:r>
            <a:r>
              <a:rPr lang="pt-PT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A variância de X é 5.353568, o que indica a dispersão dos dados em torno da média.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O desvio padrão de X é 2.313778, sugerindo que os pontos de dados tendem a estar dentro de aproximadamente 2.31 unidades da média. Isso representa uma dispersão moderada.</a:t>
            </a:r>
          </a:p>
          <a:p>
            <a:r>
              <a:rPr lang="pt-PT" sz="1200" b="1" dirty="0"/>
              <a:t>Atributo Y</a:t>
            </a:r>
            <a:r>
              <a:rPr lang="pt-PT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A variância de Y é 1.512655, mostrando uma dispersão menor em comparação com 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O desvio padrão de Y é 1.229900, o que indica que os pontos de dados geralmente estão dentro de 1.23 unidades da média. Isso sugere um agrupamento mais apertado em torno da média comparado a X.</a:t>
            </a:r>
          </a:p>
          <a:p>
            <a:r>
              <a:rPr lang="pt-PT" sz="1200" b="1" dirty="0"/>
              <a:t>Atributo RH</a:t>
            </a:r>
            <a:r>
              <a:rPr lang="pt-PT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A variância de RH é significativamente maior, 266.259802, indicando uma dispersão muito ampla dos dados em torno da média.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dirty="0"/>
              <a:t>O desvio padrão de RH é 16.317469, que é bastante grande. Isso implica que os pontos de dados para RH estão muito dispersos em relação à média.</a:t>
            </a:r>
          </a:p>
          <a:p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3426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93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Os principais objetivos com este trabalho, são:</a:t>
            </a:r>
          </a:p>
          <a:p>
            <a:pPr marL="171450" indent="-171450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marL="971550" lvl="1" indent="-228600">
              <a:lnSpc>
                <a:spcPct val="150000"/>
              </a:lnSpc>
              <a:buFont typeface="+mj-lt"/>
              <a:buAutoNum type="arabicPeriod"/>
            </a:pPr>
            <a:r>
              <a:rPr lang="pt-PT" altLang="pt-PT" sz="800" dirty="0">
                <a:cs typeface="Arial" panose="020B0604020202020204" pitchFamily="34" charset="0"/>
              </a:rPr>
              <a:t> Análise estatística de atributos do </a:t>
            </a:r>
            <a:r>
              <a:rPr lang="pt-PT" altLang="pt-PT" sz="800" dirty="0" err="1">
                <a:cs typeface="Arial" panose="020B0604020202020204" pitchFamily="34" charset="0"/>
              </a:rPr>
              <a:t>dataSet</a:t>
            </a:r>
            <a:r>
              <a:rPr lang="pt-PT" altLang="pt-PT" sz="800" dirty="0">
                <a:cs typeface="Arial" panose="020B0604020202020204" pitchFamily="34" charset="0"/>
              </a:rPr>
              <a:t>: forestfires.csv</a:t>
            </a:r>
          </a:p>
          <a:p>
            <a:pPr marL="971550" lvl="1" indent="-228600">
              <a:lnSpc>
                <a:spcPct val="150000"/>
              </a:lnSpc>
              <a:buFont typeface="+mj-lt"/>
              <a:buAutoNum type="arabicPeriod"/>
            </a:pPr>
            <a:r>
              <a:rPr lang="pt-PT" altLang="pt-PT" sz="800" dirty="0">
                <a:cs typeface="Arial" panose="020B0604020202020204" pitchFamily="34" charset="0"/>
              </a:rPr>
              <a:t>Utilização da linguagem de programação </a:t>
            </a:r>
            <a:r>
              <a:rPr lang="pt-PT" altLang="pt-PT" sz="800" dirty="0" err="1">
                <a:cs typeface="Arial" panose="020B0604020202020204" pitchFamily="34" charset="0"/>
              </a:rPr>
              <a:t>Python</a:t>
            </a:r>
            <a:r>
              <a:rPr lang="pt-PT" altLang="pt-PT" sz="800" dirty="0">
                <a:cs typeface="Arial" panose="020B0604020202020204" pitchFamily="34" charset="0"/>
              </a:rPr>
              <a:t> e a ferramenta </a:t>
            </a:r>
            <a:r>
              <a:rPr lang="pt-PT" altLang="pt-PT" sz="800" dirty="0" err="1">
                <a:cs typeface="Arial" panose="020B0604020202020204" pitchFamily="34" charset="0"/>
              </a:rPr>
              <a:t>Kaggle</a:t>
            </a:r>
            <a:r>
              <a:rPr lang="pt-PT" altLang="pt-PT" sz="800" dirty="0">
                <a:cs typeface="Arial" panose="020B0604020202020204" pitchFamily="34" charset="0"/>
              </a:rPr>
              <a:t> para a execução do código.</a:t>
            </a:r>
          </a:p>
          <a:p>
            <a:pPr marL="971550" lvl="1" indent="-228600">
              <a:lnSpc>
                <a:spcPct val="150000"/>
              </a:lnSpc>
              <a:buFont typeface="+mj-lt"/>
              <a:buAutoNum type="arabicPeriod"/>
            </a:pPr>
            <a:r>
              <a:rPr lang="pt-PT" altLang="pt-PT" sz="800" dirty="0">
                <a:cs typeface="Arial" panose="020B0604020202020204" pitchFamily="34" charset="0"/>
              </a:rPr>
              <a:t>Exploração de várias bibliotecas, </a:t>
            </a:r>
            <a:r>
              <a:rPr lang="pt-PT" altLang="pt-PT" sz="800" dirty="0" err="1">
                <a:cs typeface="Arial" panose="020B0604020202020204" pitchFamily="34" charset="0"/>
              </a:rPr>
              <a:t>praa</a:t>
            </a:r>
            <a:r>
              <a:rPr lang="pt-PT" altLang="pt-PT" sz="800" dirty="0">
                <a:cs typeface="Arial" panose="020B0604020202020204" pitchFamily="34" charset="0"/>
              </a:rPr>
              <a:t> a análise das distribuições.</a:t>
            </a:r>
          </a:p>
          <a:p>
            <a:pPr marL="171450" indent="-171450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</p:spTree>
    <p:extLst>
      <p:ext uri="{BB962C8B-B14F-4D97-AF65-F5344CB8AC3E}">
        <p14:creationId xmlns:p14="http://schemas.microsoft.com/office/powerpoint/2010/main" val="376573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7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Desvio Médio Absoluto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6C8B07-054A-2CE6-EC45-A59B77CDA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2304684"/>
            <a:ext cx="5944115" cy="1569856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8601BD7E-506A-5ACF-3076-4B752C98D3A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0215A5-CC85-9898-54A2-C4B69569E9E1}"/>
              </a:ext>
            </a:extLst>
          </p:cNvPr>
          <p:cNvSpPr txBox="1"/>
          <p:nvPr/>
        </p:nvSpPr>
        <p:spPr>
          <a:xfrm>
            <a:off x="609600" y="4175892"/>
            <a:ext cx="8077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/>
              <a:t>O Desvio Médio Absoluto de 12.84 confirma que há uma variabilidade significativa nos valores de 'RH', mas que a maior parte dos valores está, em média, dentro de 12.84 unidades da média de 'RH'.</a:t>
            </a:r>
          </a:p>
        </p:txBody>
      </p:sp>
    </p:spTree>
    <p:extLst>
      <p:ext uri="{BB962C8B-B14F-4D97-AF65-F5344CB8AC3E}">
        <p14:creationId xmlns:p14="http://schemas.microsoft.com/office/powerpoint/2010/main" val="3442842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7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Distribuição Normal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9103D5-3A9C-F780-03D5-AA66BD9B4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91" y="1799814"/>
            <a:ext cx="6195597" cy="108975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6E026A-5724-9070-9281-2D6D66511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3082959"/>
            <a:ext cx="4149885" cy="3036815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6B83062F-5464-AE0C-3257-F4177173815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55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7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Distribuição Normal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6B83062F-5464-AE0C-3257-F4177173815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4E70446-67EA-7AAE-CD4B-741586A5F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946" y="2197704"/>
            <a:ext cx="658817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Concentração dos Dados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maior parte dos valores de 'DMC' está concentrada entre 75 e 150. Isso indica que a maioria dos dados se encontra nessa faixa, o que pode ser a região mais representativa dos valores típicos para este conjunto de dados.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Presença de </a:t>
            </a:r>
            <a:r>
              <a:rPr kumimoji="0" lang="pt-PT" altLang="pt-P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Outliers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cauda longa à direita do histograma sugere a presença de </a:t>
            </a: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outliers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 valores extremos mais altos. Esses valores extremos podem influenciar significativamente a média e o desvio padrão, aumentando-os.</a:t>
            </a:r>
          </a:p>
        </p:txBody>
      </p:sp>
    </p:spTree>
    <p:extLst>
      <p:ext uri="{BB962C8B-B14F-4D97-AF65-F5344CB8AC3E}">
        <p14:creationId xmlns:p14="http://schemas.microsoft.com/office/powerpoint/2010/main" val="380673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7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Distribuição Binomial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C64D83-5538-43D8-8C96-D18274F69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488" y="1687344"/>
            <a:ext cx="5892943" cy="18550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C330F18-D63F-0D14-7989-6295B8DACE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8440" y="3620155"/>
            <a:ext cx="3948678" cy="2826683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1189ADF9-E04A-5120-780C-DF6434EA542E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8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7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Distribuição Binomial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1189ADF9-E04A-5120-780C-DF6434EA542E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1912F84-5B2F-8AA4-EA69-0CC655FD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35" y="1917326"/>
            <a:ext cx="867727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Alta Concentração em Torno da Média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distribuição binomial mostra uma alta concentração de probabilidades em torno da média, indicando que a maioria dos resultados está muito próxima do valor esperado. Esta é uma característica típica de uma distribuição binomial com um grande número de ensaios e uma probabilidade de sucesso moderada (0.5).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Baixa Variabilidade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forma estreita e alta da distribuição sugere uma baixa variabilidade nos resultados. A maior parte dos resultados de '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wind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está concentrada em torno de um valor central, refletindo consistência nos dados.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Simetria da Distribuição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escolha de uma probabilidade de sucesso de 0.5 resulta em uma distribuição simétrica. Se a probabilidade de sucesso fosse diferente de 0.5, a distribuição poderia ser assimétrica.</a:t>
            </a:r>
          </a:p>
        </p:txBody>
      </p:sp>
    </p:spTree>
    <p:extLst>
      <p:ext uri="{BB962C8B-B14F-4D97-AF65-F5344CB8AC3E}">
        <p14:creationId xmlns:p14="http://schemas.microsoft.com/office/powerpoint/2010/main" val="98035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14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Distribuição de </a:t>
            </a:r>
            <a:r>
              <a:rPr lang="pt-PT" altLang="pt-PT" sz="1600" dirty="0" err="1">
                <a:cs typeface="Arial" panose="020B0604020202020204" pitchFamily="34" charset="0"/>
              </a:rPr>
              <a:t>Poisson</a:t>
            </a:r>
            <a:endParaRPr lang="pt-PT" altLang="pt-PT" sz="16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E5E92E-F78F-84C4-D169-A8AB3A340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75" y="1747788"/>
            <a:ext cx="5284809" cy="16055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65AD5B-D1E7-504F-D442-39CCB54C0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3509759"/>
            <a:ext cx="3657517" cy="2596993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F8E36E49-F315-87E7-CF05-C733EEEA85C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95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14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Distribuição de </a:t>
            </a:r>
            <a:r>
              <a:rPr lang="pt-PT" altLang="pt-PT" sz="1600" dirty="0" err="1">
                <a:cs typeface="Arial" panose="020B0604020202020204" pitchFamily="34" charset="0"/>
              </a:rPr>
              <a:t>Poisson</a:t>
            </a:r>
            <a:endParaRPr lang="pt-PT" altLang="pt-PT" sz="16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F8E36E49-F315-87E7-CF05-C733EEEA85C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83BC4B9-7CFE-CEC7-73F0-BB36C864C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88" y="2037619"/>
            <a:ext cx="79819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Alta Concentração em Torno da Média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distribuição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Poisson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mostra uma alta concentração de probabilidades em torno do valor médio, indicando que a maioria dos eventos ocorre próximo à taxa média calculada. Esta é uma característica típica de distribuições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Poisson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onde a média representa a taxa de eventos esperados.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Baixa Variabilidade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forma estreita da distribuição sugere baixa variabilidade em torno da média, o que significa que a maioria dos valores observados está próxima do valor médio esperado.</a:t>
            </a:r>
          </a:p>
        </p:txBody>
      </p:sp>
    </p:spTree>
    <p:extLst>
      <p:ext uri="{BB962C8B-B14F-4D97-AF65-F5344CB8AC3E}">
        <p14:creationId xmlns:p14="http://schemas.microsoft.com/office/powerpoint/2010/main" val="1058015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95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2400" dirty="0">
                <a:cs typeface="Arial" panose="020B0604020202020204" pitchFamily="34" charset="0"/>
              </a:rPr>
              <a:t>T-</a:t>
            </a:r>
            <a:r>
              <a:rPr lang="pt-PT" altLang="pt-PT" sz="2400" dirty="0" err="1">
                <a:cs typeface="Arial" panose="020B0604020202020204" pitchFamily="34" charset="0"/>
              </a:rPr>
              <a:t>student</a:t>
            </a:r>
            <a:r>
              <a:rPr lang="pt-PT" altLang="pt-PT" sz="2400" dirty="0">
                <a:cs typeface="Arial" panose="020B0604020202020204" pitchFamily="34" charset="0"/>
              </a:rPr>
              <a:t> - </a:t>
            </a:r>
            <a:r>
              <a:rPr lang="pt-PT" sz="14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utilizada quando não se sabe qual o valor do desvio padrão da população original</a:t>
            </a:r>
            <a:endParaRPr lang="pt-PT" altLang="pt-PT" sz="24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FE7175-6203-989C-FBB6-FCD5A7C09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09" y="1946991"/>
            <a:ext cx="7056732" cy="17984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4E09B77-CE3F-9BBB-7CA9-52298537C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17" y="4100721"/>
            <a:ext cx="5847460" cy="388567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16CB9D6E-DCE0-1169-91BA-B6CEFF21732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76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95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2400" dirty="0">
                <a:cs typeface="Arial" panose="020B0604020202020204" pitchFamily="34" charset="0"/>
              </a:rPr>
              <a:t>T-</a:t>
            </a:r>
            <a:r>
              <a:rPr lang="pt-PT" altLang="pt-PT" sz="2400" dirty="0" err="1">
                <a:cs typeface="Arial" panose="020B0604020202020204" pitchFamily="34" charset="0"/>
              </a:rPr>
              <a:t>student</a:t>
            </a:r>
            <a:r>
              <a:rPr lang="pt-PT" altLang="pt-PT" sz="2400" dirty="0">
                <a:cs typeface="Arial" panose="020B0604020202020204" pitchFamily="34" charset="0"/>
              </a:rPr>
              <a:t> - </a:t>
            </a:r>
            <a:r>
              <a:rPr lang="pt-PT" sz="14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utilizada quando não se sabe qual o valor do desvio padrão da população original</a:t>
            </a:r>
            <a:endParaRPr lang="pt-PT" altLang="pt-PT" sz="24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16CB9D6E-DCE0-1169-91BA-B6CEFF21732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C2F43CE-3396-51E7-CA59-596651750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152787"/>
            <a:ext cx="86617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Rejeição da Hipótese Nula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Dado que o valor-p é muito menor que o nível de significância (0.05), rejeitamos a hipótese nula. Isso significa que há uma diferença estatisticamente significativa entre as médias das duas amostras ('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e '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wind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Significância da Diferença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diferença observada entre as duas amostras não é devido ao acaso, sugerindo que as variáveis '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e '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wind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têm médias significativamente diferentes.</a:t>
            </a:r>
          </a:p>
        </p:txBody>
      </p:sp>
    </p:spTree>
    <p:extLst>
      <p:ext uri="{BB962C8B-B14F-4D97-AF65-F5344CB8AC3E}">
        <p14:creationId xmlns:p14="http://schemas.microsoft.com/office/powerpoint/2010/main" val="1535402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1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Visualizar os Histogramas dos Atributos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FC67A1-1633-0374-B3B7-4A05A34E3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898" y="1823485"/>
            <a:ext cx="3147333" cy="3581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90E5809-DF82-048F-3B0E-DB497C37E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80657"/>
            <a:ext cx="9144000" cy="2023074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9CEC20FC-A8E9-11C8-9788-DA46CEF71743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84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49" y="1079243"/>
            <a:ext cx="8780463" cy="666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400" dirty="0">
                <a:cs typeface="Arial" panose="020B0604020202020204" pitchFamily="34" charset="0"/>
              </a:rPr>
              <a:t>Os principais objetivos com este trabalho, são:</a:t>
            </a:r>
          </a:p>
          <a:p>
            <a:pPr marL="971550" lvl="1" indent="-228600">
              <a:lnSpc>
                <a:spcPct val="150000"/>
              </a:lnSpc>
              <a:buFont typeface="+mj-lt"/>
              <a:buAutoNum type="arabicPeriod"/>
            </a:pPr>
            <a:r>
              <a:rPr lang="pt-PT" altLang="pt-PT" sz="900" dirty="0">
                <a:cs typeface="Arial" panose="020B0604020202020204" pitchFamily="34" charset="0"/>
              </a:rPr>
              <a:t> Análise estatística de atributos do </a:t>
            </a:r>
            <a:r>
              <a:rPr lang="pt-PT" altLang="pt-PT" sz="900" dirty="0" err="1">
                <a:cs typeface="Arial" panose="020B0604020202020204" pitchFamily="34" charset="0"/>
              </a:rPr>
              <a:t>dataSet</a:t>
            </a:r>
            <a:r>
              <a:rPr lang="pt-PT" altLang="pt-PT" sz="900" dirty="0">
                <a:cs typeface="Arial" panose="020B0604020202020204" pitchFamily="34" charset="0"/>
              </a:rPr>
              <a:t>: forestfires.csv</a:t>
            </a:r>
            <a:endParaRPr lang="pt-PT" altLang="pt-PT" sz="900" dirty="0">
              <a:solidFill>
                <a:srgbClr val="1D2125"/>
              </a:solidFill>
              <a:highlight>
                <a:srgbClr val="FFFFFF"/>
              </a:highlight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Numero de elementos da amostra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1D2125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Mínimo (min) – valor menor da amostra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Máximo (</a:t>
            </a:r>
            <a:r>
              <a:rPr lang="pt-PT" sz="1000" b="0" i="0" dirty="0" err="1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max</a:t>
            </a:r>
            <a:r>
              <a:rPr lang="pt-PT" sz="10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 – valor maior da amostra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1D2125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Moda – valor mais comum da amostra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Mediana – valor central da amostra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1D2125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Média – valor esperado de cada atributo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1º/3º Quartil – 25% dos valores da amostra estão abaixo/acima deste valor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1D2125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Desvio Padrão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Analisar a Distribuição Normal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1D2125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Analisar Distribuição Binomial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b="0" i="0" dirty="0" err="1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Poisson</a:t>
            </a:r>
            <a:r>
              <a:rPr lang="pt-PT" sz="1000" dirty="0">
                <a:solidFill>
                  <a:srgbClr val="1D2125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 – deveres utilizada em simulações de tempos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T-</a:t>
            </a:r>
            <a:r>
              <a:rPr lang="pt-PT" sz="1000" b="0" i="0" dirty="0" err="1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student</a:t>
            </a:r>
            <a:r>
              <a:rPr lang="pt-PT" sz="10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– utilizada quando não se sabe qual o valor do desvio padrão da população original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1D2125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Histogramas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b="0" i="0" dirty="0" err="1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HeatMap</a:t>
            </a:r>
            <a:endParaRPr lang="pt-PT" sz="1000" b="0" i="0" dirty="0">
              <a:solidFill>
                <a:srgbClr val="1D2125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1D2125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Árvores de Decisão</a:t>
            </a:r>
          </a:p>
          <a:p>
            <a:pPr marL="1314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000" b="0" i="0" dirty="0" err="1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Scatterplot</a:t>
            </a:r>
            <a:r>
              <a:rPr lang="pt-PT" sz="10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pt-PT" sz="1000" b="0" i="0" dirty="0" err="1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Matrix</a:t>
            </a:r>
            <a:endParaRPr lang="pt-PT" sz="1000" b="0" i="0" dirty="0">
              <a:solidFill>
                <a:srgbClr val="1D2125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1314450" lvl="2" indent="-171450">
              <a:lnSpc>
                <a:spcPct val="150000"/>
              </a:lnSpc>
            </a:pPr>
            <a:r>
              <a:rPr lang="pt-PT" sz="8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Regressão Linear e Regressão </a:t>
            </a:r>
            <a:r>
              <a:rPr lang="pt-PT" sz="800" b="0" i="0" dirty="0" err="1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Logistica</a:t>
            </a:r>
            <a:endParaRPr lang="pt-PT" sz="800" b="0" i="0" dirty="0">
              <a:solidFill>
                <a:srgbClr val="1D2125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1314450" lvl="2" indent="-171450">
              <a:lnSpc>
                <a:spcPct val="150000"/>
              </a:lnSpc>
            </a:pPr>
            <a:r>
              <a:rPr lang="pt-PT" sz="800" b="0" i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Arvores de decisão</a:t>
            </a:r>
          </a:p>
          <a:p>
            <a:pPr marL="1314450" lvl="2" indent="-171450">
              <a:lnSpc>
                <a:spcPct val="150000"/>
              </a:lnSpc>
            </a:pPr>
            <a:r>
              <a:rPr lang="pt-PT" sz="800" dirty="0">
                <a:solidFill>
                  <a:srgbClr val="1D2125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Redes neuronais artificiais</a:t>
            </a:r>
            <a:endParaRPr lang="pt-PT" sz="800" b="0" i="0" dirty="0">
              <a:solidFill>
                <a:srgbClr val="1D2125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1314450" lvl="2" indent="-171450">
              <a:lnSpc>
                <a:spcPct val="150000"/>
              </a:lnSpc>
            </a:pPr>
            <a:endParaRPr lang="pt-PT" sz="700" b="0" i="0" dirty="0">
              <a:solidFill>
                <a:srgbClr val="1D2125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1314450" lvl="2" indent="-171450">
              <a:lnSpc>
                <a:spcPct val="150000"/>
              </a:lnSpc>
            </a:pPr>
            <a:endParaRPr lang="pt-PT" sz="900" b="0" i="0" dirty="0">
              <a:solidFill>
                <a:srgbClr val="1D2125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1314450" lvl="2" indent="-171450">
              <a:lnSpc>
                <a:spcPct val="150000"/>
              </a:lnSpc>
            </a:pPr>
            <a:endParaRPr lang="pt-PT" altLang="pt-PT" sz="18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172" y="6397890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</p:spTree>
    <p:extLst>
      <p:ext uri="{BB962C8B-B14F-4D97-AF65-F5344CB8AC3E}">
        <p14:creationId xmlns:p14="http://schemas.microsoft.com/office/powerpoint/2010/main" val="563728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7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Histogramas dos Atributos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0D1300-CDC4-1CCE-C1F0-C0E19BB91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29147"/>
            <a:ext cx="9144000" cy="23204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22EB5D2-24D7-B904-5C21-C34E2E1FCF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49138"/>
            <a:ext cx="9144000" cy="22325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B87642A-4F74-6935-5068-51DF5CA00A0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673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2F564C-5155-36C8-E537-DADFF9E5A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057400"/>
            <a:ext cx="4368199" cy="2808128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68BDAEF1-7249-B5FB-7CED-7F2CDB41810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80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25EB0F-AFB5-A9E5-82FB-2E296B0A9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5888" y="2252855"/>
            <a:ext cx="4102924" cy="37988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F62B9D3-CBB8-851D-F429-F971B5254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1116258"/>
            <a:ext cx="1112616" cy="24157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8DD562D-AE21-5FDF-335F-38EC66058D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017" y="3584873"/>
            <a:ext cx="3055885" cy="268247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88E306C2-1B66-AF83-E886-0A5905BECA5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18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88E306C2-1B66-AF83-E886-0A5905BECA5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8AEDADB-4105-EE5E-F0B3-D42FB7AF0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1393506"/>
            <a:ext cx="792479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Centralidade e Dispersão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distribuição dos valores na coluna 'X' é relativamente simétrica com uma média e mediana próximas. O desvio padrão moderado indica uma dispersão razoável em torno da média.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1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Frequência e Proporção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 valor mais frequente é 4, seguido por 2 e 6. Esses valores dominam a distribuição, enquanto valores como 1 e 9 são menos frequentes.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1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Visualização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 gráfico de pizza oferece uma visualização intuitiva das proporções dos registros para cada valor, destacando a distribuição dos dados de forma clara e compreensível. </a:t>
            </a:r>
          </a:p>
        </p:txBody>
      </p:sp>
    </p:spTree>
    <p:extLst>
      <p:ext uri="{BB962C8B-B14F-4D97-AF65-F5344CB8AC3E}">
        <p14:creationId xmlns:p14="http://schemas.microsoft.com/office/powerpoint/2010/main" val="1092377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5DB625-0D2A-9B76-A7D7-C3A75186A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04" y="1895252"/>
            <a:ext cx="7094835" cy="253768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F53EBA3-C7A3-CE20-42C8-4FCC8C5CA3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116"/>
          <a:stretch/>
        </p:blipFill>
        <p:spPr>
          <a:xfrm>
            <a:off x="4800600" y="4438951"/>
            <a:ext cx="2441575" cy="14875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BC6228-3180-DAF4-26E2-F99F8C759D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903" y="4502448"/>
            <a:ext cx="2259712" cy="163134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4B8A81-8A00-BB8D-1BFF-7AA86ADA68BE}"/>
              </a:ext>
            </a:extLst>
          </p:cNvPr>
          <p:cNvSpPr txBox="1"/>
          <p:nvPr/>
        </p:nvSpPr>
        <p:spPr>
          <a:xfrm>
            <a:off x="380999" y="1203170"/>
            <a:ext cx="5154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PT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Temperatura mais alta e baixa do mês e no dia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D5DDD4B8-A198-CB85-1BE8-2E172AB7275B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03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4B8A81-8A00-BB8D-1BFF-7AA86ADA68BE}"/>
              </a:ext>
            </a:extLst>
          </p:cNvPr>
          <p:cNvSpPr txBox="1"/>
          <p:nvPr/>
        </p:nvSpPr>
        <p:spPr>
          <a:xfrm>
            <a:off x="380999" y="1203170"/>
            <a:ext cx="5154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PT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Temperatura mais alta e baixa do mês e no dia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D5DDD4B8-A198-CB85-1BE8-2E172AB7275B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676233-1FF4-0949-21AC-E056706A2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1908331"/>
            <a:ext cx="7620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Surpreendentemente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os valores das temperaturas mais altas e mais baixas são muito próximos, o que pode indicar uma possível inversão de interpretação ou erro nos dados fornecidos.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1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Concentração Mensal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Setembro aparece em ambos os conjuntos de dados, o que sugere que esse mês tem uma variação significativa de temperaturas. </a:t>
            </a:r>
          </a:p>
        </p:txBody>
      </p:sp>
    </p:spTree>
    <p:extLst>
      <p:ext uri="{BB962C8B-B14F-4D97-AF65-F5344CB8AC3E}">
        <p14:creationId xmlns:p14="http://schemas.microsoft.com/office/powerpoint/2010/main" val="318216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7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 err="1">
                <a:cs typeface="Arial" panose="020B0604020202020204" pitchFamily="34" charset="0"/>
              </a:rPr>
              <a:t>HeatMap</a:t>
            </a: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869FD5-88DB-FEE9-AFF0-C47D91AA3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04" y="1694059"/>
            <a:ext cx="5265758" cy="3014157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F3405527-FCB7-7D58-C02E-5E05D8B7BA23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190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603184-0EA4-C998-CDED-6521E0F16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46" y="1132076"/>
            <a:ext cx="5621908" cy="260198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5C49F2C-71AF-B094-4B9D-66501D7C0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572" y="3734060"/>
            <a:ext cx="5629282" cy="2668995"/>
          </a:xfrm>
          <a:prstGeom prst="rect">
            <a:avLst/>
          </a:prstGeom>
        </p:spPr>
      </p:pic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9F8F90C9-4F3B-A85E-674C-8A2E63B37077}"/>
              </a:ext>
            </a:extLst>
          </p:cNvPr>
          <p:cNvCxnSpPr>
            <a:cxnSpLocks/>
          </p:cNvCxnSpPr>
          <p:nvPr/>
        </p:nvCxnSpPr>
        <p:spPr>
          <a:xfrm>
            <a:off x="228600" y="1096329"/>
            <a:ext cx="685800" cy="1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3AC6F414-878A-0C0B-1974-B3F49B958D1F}"/>
              </a:ext>
            </a:extLst>
          </p:cNvPr>
          <p:cNvCxnSpPr>
            <a:cxnSpLocks/>
          </p:cNvCxnSpPr>
          <p:nvPr/>
        </p:nvCxnSpPr>
        <p:spPr>
          <a:xfrm>
            <a:off x="63046" y="1350979"/>
            <a:ext cx="508454" cy="37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0FF077-B40B-9AD6-1B76-C6D3E793D50E}"/>
              </a:ext>
            </a:extLst>
          </p:cNvPr>
          <p:cNvSpPr txBox="1"/>
          <p:nvPr/>
        </p:nvSpPr>
        <p:spPr>
          <a:xfrm>
            <a:off x="6172200" y="1203170"/>
            <a:ext cx="2868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relação com mais correlação é a relação entre as variáveis Y X e X Y com valor 0.54.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97BC7220-892B-4A61-06F3-B94CE3E1761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14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200" dirty="0" err="1">
                <a:cs typeface="Arial" panose="020B0604020202020204" pitchFamily="34" charset="0"/>
              </a:rPr>
              <a:t>Scatterplot</a:t>
            </a:r>
            <a:r>
              <a:rPr lang="pt-PT" altLang="pt-PT" sz="1200" dirty="0">
                <a:cs typeface="Arial" panose="020B0604020202020204" pitchFamily="34" charset="0"/>
              </a:rPr>
              <a:t> </a:t>
            </a:r>
            <a:r>
              <a:rPr lang="pt-PT" altLang="pt-PT" sz="1200" dirty="0" err="1">
                <a:cs typeface="Arial" panose="020B0604020202020204" pitchFamily="34" charset="0"/>
              </a:rPr>
              <a:t>Matrix</a:t>
            </a: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F229E6-3749-0A4C-85D0-12B063D20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53" y="1934573"/>
            <a:ext cx="7780694" cy="2034716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2E0CE7EF-67EF-F313-615D-3559749D0D9B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6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200" dirty="0" err="1">
                <a:cs typeface="Arial" panose="020B0604020202020204" pitchFamily="34" charset="0"/>
              </a:rPr>
              <a:t>Scatterplot</a:t>
            </a:r>
            <a:r>
              <a:rPr lang="pt-PT" altLang="pt-PT" sz="1200" dirty="0">
                <a:cs typeface="Arial" panose="020B0604020202020204" pitchFamily="34" charset="0"/>
              </a:rPr>
              <a:t> </a:t>
            </a:r>
            <a:r>
              <a:rPr lang="pt-PT" altLang="pt-PT" sz="1200" dirty="0" err="1">
                <a:cs typeface="Arial" panose="020B0604020202020204" pitchFamily="34" charset="0"/>
              </a:rPr>
              <a:t>Matrix</a:t>
            </a: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163BB6-A7F7-56D9-7C9B-2AFC95686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15" y="1572800"/>
            <a:ext cx="8359916" cy="3901752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BAD43AEF-02FD-C4F0-12AB-F9BE8130C66E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85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Linguagem de Programação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224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 err="1">
                <a:cs typeface="Arial" panose="020B0604020202020204" pitchFamily="34" charset="0"/>
              </a:rPr>
              <a:t>Python</a:t>
            </a:r>
            <a:r>
              <a:rPr lang="pt-PT" altLang="pt-PT" sz="1600" dirty="0">
                <a:cs typeface="Arial" panose="020B0604020202020204" pitchFamily="34" charset="0"/>
              </a:rPr>
              <a:t> é uma linguagem de programação conhecida pela sua flexibilidade e alto nível de abstração. É muito utilizada na análise de dados, pois suporta uma vasta gama de bibliotecas e </a:t>
            </a:r>
            <a:r>
              <a:rPr lang="pt-PT" altLang="pt-PT" sz="1600" dirty="0" err="1">
                <a:cs typeface="Arial" panose="020B0604020202020204" pitchFamily="34" charset="0"/>
              </a:rPr>
              <a:t>frameworks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</a:pPr>
            <a:endParaRPr lang="pt-PT" altLang="pt-PT" sz="1600" dirty="0"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30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200" dirty="0" err="1">
                <a:cs typeface="Arial" panose="020B0604020202020204" pitchFamily="34" charset="0"/>
              </a:rPr>
              <a:t>Scatterplot</a:t>
            </a:r>
            <a:r>
              <a:rPr lang="pt-PT" altLang="pt-PT" sz="1200" dirty="0">
                <a:cs typeface="Arial" panose="020B0604020202020204" pitchFamily="34" charset="0"/>
              </a:rPr>
              <a:t> </a:t>
            </a:r>
            <a:r>
              <a:rPr lang="pt-PT" altLang="pt-PT" sz="1200" dirty="0" err="1">
                <a:cs typeface="Arial" panose="020B0604020202020204" pitchFamily="34" charset="0"/>
              </a:rPr>
              <a:t>Matrix</a:t>
            </a: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AB77C1-6515-415E-FAB8-7F832E447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96" y="1506268"/>
            <a:ext cx="8915400" cy="28233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221AD5-6FBB-35B8-7347-DCDF23EFF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544" y="4345060"/>
            <a:ext cx="8562974" cy="2044064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DC6B0D28-020E-84C7-6B50-A953F21E511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803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200" dirty="0" err="1">
                <a:cs typeface="Arial" panose="020B0604020202020204" pitchFamily="34" charset="0"/>
              </a:rPr>
              <a:t>Clustering</a:t>
            </a:r>
            <a:r>
              <a:rPr lang="pt-PT" altLang="pt-PT" sz="1200" dirty="0">
                <a:cs typeface="Arial" panose="020B0604020202020204" pitchFamily="34" charset="0"/>
              </a:rPr>
              <a:t> das variáveis X e Y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3E5964-3A63-CBA5-1D9E-42092929E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86" y="1588926"/>
            <a:ext cx="2903393" cy="31481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5F24C4-6779-4BAE-76E6-06A2A8E2A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86" y="4762027"/>
            <a:ext cx="5334462" cy="150127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9259B21D-E571-FB4C-80E8-577DF6D0BDA5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78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200" dirty="0" err="1">
                <a:cs typeface="Arial" panose="020B0604020202020204" pitchFamily="34" charset="0"/>
              </a:rPr>
              <a:t>Clustering</a:t>
            </a: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BBEFAD-2AC2-E022-6199-971591420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04" y="1850162"/>
            <a:ext cx="4575247" cy="3646476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2CF38FA8-8652-EB96-EB9B-7236E2128933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A15140-C33D-300B-A46E-98DA5143E4CB}"/>
              </a:ext>
            </a:extLst>
          </p:cNvPr>
          <p:cNvSpPr txBox="1"/>
          <p:nvPr/>
        </p:nvSpPr>
        <p:spPr>
          <a:xfrm>
            <a:off x="5257800" y="20574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Neste gráfico, k = 3 vai ser o número ótimo de clusters para o conjunto de dados.</a:t>
            </a:r>
          </a:p>
        </p:txBody>
      </p:sp>
    </p:spTree>
    <p:extLst>
      <p:ext uri="{BB962C8B-B14F-4D97-AF65-F5344CB8AC3E}">
        <p14:creationId xmlns:p14="http://schemas.microsoft.com/office/powerpoint/2010/main" val="927802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 err="1">
                <a:cs typeface="Arial" panose="020B0604020202020204" pitchFamily="34" charset="0"/>
              </a:rPr>
              <a:t>Silhouette</a:t>
            </a:r>
            <a:r>
              <a:rPr lang="pt-PT" altLang="pt-PT" sz="1200" dirty="0">
                <a:cs typeface="Arial" panose="020B0604020202020204" pitchFamily="34" charset="0"/>
              </a:rPr>
              <a:t>(</a:t>
            </a:r>
            <a:r>
              <a:rPr lang="pt-PT" altLang="pt-PT" sz="1200" dirty="0" err="1">
                <a:cs typeface="Arial" panose="020B0604020202020204" pitchFamily="34" charset="0"/>
              </a:rPr>
              <a:t>Clustering</a:t>
            </a:r>
            <a:r>
              <a:rPr lang="pt-PT" altLang="pt-PT" sz="1200" dirty="0">
                <a:cs typeface="Arial" panose="020B0604020202020204" pitchFamily="34" charset="0"/>
              </a:rPr>
              <a:t>)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2CF38FA8-8652-EB96-EB9B-7236E2128933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DD0C38B-D9CF-71D9-42CC-DE8F7358E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84" y="1950921"/>
            <a:ext cx="4112166" cy="29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78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 err="1">
                <a:cs typeface="Arial" panose="020B0604020202020204" pitchFamily="34" charset="0"/>
              </a:rPr>
              <a:t>Silhouette</a:t>
            </a:r>
            <a:r>
              <a:rPr lang="pt-PT" altLang="pt-PT" sz="1200" dirty="0">
                <a:cs typeface="Arial" panose="020B0604020202020204" pitchFamily="34" charset="0"/>
              </a:rPr>
              <a:t>(</a:t>
            </a:r>
            <a:r>
              <a:rPr lang="pt-PT" altLang="pt-PT" sz="1200" dirty="0" err="1">
                <a:cs typeface="Arial" panose="020B0604020202020204" pitchFamily="34" charset="0"/>
              </a:rPr>
              <a:t>Clustering</a:t>
            </a:r>
            <a:r>
              <a:rPr lang="pt-PT" altLang="pt-PT" sz="1200" dirty="0">
                <a:cs typeface="Arial" panose="020B0604020202020204" pitchFamily="34" charset="0"/>
              </a:rPr>
              <a:t>) - Continuação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2CF38FA8-8652-EB96-EB9B-7236E2128933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3BDF1A8-FCC2-C4DA-873E-3A392BBE69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073"/>
          <a:stretch/>
        </p:blipFill>
        <p:spPr>
          <a:xfrm>
            <a:off x="511104" y="3878807"/>
            <a:ext cx="6499296" cy="132862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FAD6242-3308-A48C-69A5-9031D63BE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104" y="1975021"/>
            <a:ext cx="5410199" cy="187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03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 err="1">
                <a:cs typeface="Arial" panose="020B0604020202020204" pitchFamily="34" charset="0"/>
              </a:rPr>
              <a:t>Silhouette</a:t>
            </a:r>
            <a:r>
              <a:rPr lang="pt-PT" altLang="pt-PT" sz="1200" dirty="0">
                <a:cs typeface="Arial" panose="020B0604020202020204" pitchFamily="34" charset="0"/>
              </a:rPr>
              <a:t>(</a:t>
            </a:r>
            <a:r>
              <a:rPr lang="pt-PT" altLang="pt-PT" sz="1200" dirty="0" err="1">
                <a:cs typeface="Arial" panose="020B0604020202020204" pitchFamily="34" charset="0"/>
              </a:rPr>
              <a:t>Clustering</a:t>
            </a:r>
            <a:r>
              <a:rPr lang="pt-PT" altLang="pt-PT" sz="1200" dirty="0">
                <a:cs typeface="Arial" panose="020B0604020202020204" pitchFamily="34" charset="0"/>
              </a:rPr>
              <a:t>) - Continuação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2CF38FA8-8652-EB96-EB9B-7236E2128933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1E3AEB-9105-9E68-98A1-869848395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17" y="1927158"/>
            <a:ext cx="4137893" cy="395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9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 err="1">
                <a:cs typeface="Arial" panose="020B0604020202020204" pitchFamily="34" charset="0"/>
              </a:rPr>
              <a:t>Silhouette</a:t>
            </a:r>
            <a:r>
              <a:rPr lang="pt-PT" altLang="pt-PT" sz="1200" dirty="0">
                <a:cs typeface="Arial" panose="020B0604020202020204" pitchFamily="34" charset="0"/>
              </a:rPr>
              <a:t>(</a:t>
            </a:r>
            <a:r>
              <a:rPr lang="pt-PT" altLang="pt-PT" sz="1200" dirty="0" err="1">
                <a:cs typeface="Arial" panose="020B0604020202020204" pitchFamily="34" charset="0"/>
              </a:rPr>
              <a:t>Clustering</a:t>
            </a:r>
            <a:r>
              <a:rPr lang="pt-PT" altLang="pt-PT" sz="1200" dirty="0">
                <a:cs typeface="Arial" panose="020B0604020202020204" pitchFamily="34" charset="0"/>
              </a:rPr>
              <a:t>) - Continuação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2CF38FA8-8652-EB96-EB9B-7236E2128933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5E07D6-AE2D-4D76-DA53-17341C3CF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46" y="1775700"/>
            <a:ext cx="4046584" cy="22619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AED7996-837C-119E-B1DF-6B96D4461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297" y="1621621"/>
            <a:ext cx="4046584" cy="260474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FF2E271-DC6B-6553-18A1-2E36E8421AAF}"/>
              </a:ext>
            </a:extLst>
          </p:cNvPr>
          <p:cNvSpPr txBox="1"/>
          <p:nvPr/>
        </p:nvSpPr>
        <p:spPr>
          <a:xfrm>
            <a:off x="438210" y="4847278"/>
            <a:ext cx="80922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/>
              <a:t>Qualidade dos Clusters</a:t>
            </a:r>
            <a:r>
              <a:rPr lang="pt-PT" dirty="0"/>
              <a:t>: O coeficiente de silhueta médio é aproximadamente 0.4, indicando que a qualidade da </a:t>
            </a:r>
            <a:r>
              <a:rPr lang="pt-PT" dirty="0" err="1"/>
              <a:t>clusterização</a:t>
            </a:r>
            <a:r>
              <a:rPr lang="pt-PT" dirty="0"/>
              <a:t> é moderada. Clusters 0 e 2 têm boa qualidade, enquanto o Cluster 1 apresenta uma qualidade mais baixa.</a:t>
            </a:r>
          </a:p>
        </p:txBody>
      </p:sp>
    </p:spTree>
    <p:extLst>
      <p:ext uri="{BB962C8B-B14F-4D97-AF65-F5344CB8AC3E}">
        <p14:creationId xmlns:p14="http://schemas.microsoft.com/office/powerpoint/2010/main" val="3804595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200" dirty="0" err="1">
                <a:cs typeface="Arial" panose="020B0604020202020204" pitchFamily="34" charset="0"/>
              </a:rPr>
              <a:t>Clustering</a:t>
            </a: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A3317D-0ED3-B7E2-163D-F30E8B7B8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04" y="1799219"/>
            <a:ext cx="4038600" cy="341616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234CD84-EB6E-A45A-1738-6C8DA9AEE0F2}"/>
              </a:ext>
            </a:extLst>
          </p:cNvPr>
          <p:cNvSpPr txBox="1"/>
          <p:nvPr/>
        </p:nvSpPr>
        <p:spPr>
          <a:xfrm>
            <a:off x="4660673" y="1495168"/>
            <a:ext cx="42547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Existe 3 clusters visíveis (azuis, amarelos e roxos) representando cada um uma localização especifica. Os clusters azul e roxo têm densidades mais altas e estão separados dos outros clusters.</a:t>
            </a:r>
          </a:p>
          <a:p>
            <a:r>
              <a:rPr lang="pt-PT" dirty="0"/>
              <a:t>O cluster amarelo está mais disperso e as suas localizações estão entre os clusters azul e roxo, oque pode representar uma transição entre as regiões.</a:t>
            </a:r>
          </a:p>
          <a:p>
            <a:endParaRPr lang="pt-PT" b="0" i="0" dirty="0">
              <a:solidFill>
                <a:srgbClr val="ECECEC"/>
              </a:solidFill>
              <a:effectLst/>
              <a:highlight>
                <a:srgbClr val="212121"/>
              </a:highlight>
            </a:endParaRPr>
          </a:p>
          <a:p>
            <a:endParaRPr lang="pt-PT" dirty="0">
              <a:solidFill>
                <a:srgbClr val="ECECEC"/>
              </a:solidFill>
              <a:highlight>
                <a:srgbClr val="212121"/>
              </a:highlight>
              <a:latin typeface="Söhne"/>
            </a:endParaRPr>
          </a:p>
          <a:p>
            <a:endParaRPr lang="pt-PT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54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Regressão Linear e Regressão Logística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C5939C-358C-14A3-BE24-891F6C9ED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589888"/>
            <a:ext cx="5459705" cy="46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32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Regressão Linear e Regressão Logística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806D82-B4DA-0B93-73C1-2855D4565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8926" y="2022332"/>
            <a:ext cx="5499287" cy="32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8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 Notebook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224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 err="1">
                <a:cs typeface="Arial" panose="020B0604020202020204" pitchFamily="34" charset="0"/>
              </a:rPr>
              <a:t>Python</a:t>
            </a:r>
            <a:r>
              <a:rPr lang="pt-PT" altLang="pt-PT" sz="1600" dirty="0">
                <a:cs typeface="Arial" panose="020B0604020202020204" pitchFamily="34" charset="0"/>
              </a:rPr>
              <a:t> é uma linguagem de programação conhecida pela sua flexibilidade e alto nível de abstração. É muito utilizada na análise de dados, pois suporta uma vasta gama de bibliotecas e </a:t>
            </a:r>
            <a:r>
              <a:rPr lang="pt-PT" altLang="pt-PT" sz="1600" dirty="0" err="1">
                <a:cs typeface="Arial" panose="020B0604020202020204" pitchFamily="34" charset="0"/>
              </a:rPr>
              <a:t>frameworks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</a:pPr>
            <a:endParaRPr lang="pt-PT" altLang="pt-PT" sz="1600" dirty="0"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29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Regressão Linear e Regressão Logística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A92F4D-0FA9-A970-6536-2CA2FCE93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662" y="1990842"/>
            <a:ext cx="4877223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17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Regressão Linear e Regressão Logística</a:t>
            </a: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545F43-44CE-48ED-368B-DA7807A56841}"/>
              </a:ext>
            </a:extLst>
          </p:cNvPr>
          <p:cNvSpPr txBox="1"/>
          <p:nvPr/>
        </p:nvSpPr>
        <p:spPr>
          <a:xfrm>
            <a:off x="405946" y="1884575"/>
            <a:ext cx="8332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linha azul que representa o modelo de regressão linear apresenta uma tendência positiva, uma vez que, à medida que o FFMC aumenta, o DMC também aumenta.</a:t>
            </a:r>
            <a:r>
              <a:rPr kumimoji="0" lang="pt-PT" altLang="pt-P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O ajuste linear está em conformidade, mas não consegue capturar os dados relativos aos valores extremos.</a:t>
            </a:r>
            <a:endParaRPr kumimoji="0" lang="pt-PT" altLang="pt-P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/>
            <a:endParaRPr lang="pt-PT" dirty="0">
              <a:effectLst/>
            </a:endParaRPr>
          </a:p>
          <a:p>
            <a:pPr algn="just"/>
            <a:r>
              <a:rPr lang="pt-PT" dirty="0">
                <a:effectLst/>
              </a:rPr>
              <a:t>A linha verde representa a probabilidade estimada de que o DMC seja superior à média, segundo o FFMC, através de regressão logística. A probabilidade de DMC exceder a média parece aumentar à medida que a FFMC aumenta.</a:t>
            </a: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34447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Árvores de Decisão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CD9809-2C2E-E862-961A-178BD4C42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46" y="3732390"/>
            <a:ext cx="5083417" cy="22213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EE2AC45-09CD-5481-B518-BE804CCFA258}"/>
              </a:ext>
            </a:extLst>
          </p:cNvPr>
          <p:cNvSpPr txBox="1"/>
          <p:nvPr/>
        </p:nvSpPr>
        <p:spPr>
          <a:xfrm>
            <a:off x="405946" y="1752600"/>
            <a:ext cx="8357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Para a implementação do algoritmo das arvores de decisão, selecionou-se a coluna “DMC” do data set, para efetuar a previsão.</a:t>
            </a:r>
          </a:p>
          <a:p>
            <a:r>
              <a:rPr lang="pt-PT" dirty="0"/>
              <a:t>O “X” contém todas as colunas exceto “DMC” e o “Y” divide “DMC” em quatro quartis para converter a variável em um problema de classificação.</a:t>
            </a:r>
          </a:p>
          <a:p>
            <a:r>
              <a:rPr lang="pt-PT" dirty="0"/>
              <a:t>Como as colunas “</a:t>
            </a:r>
            <a:r>
              <a:rPr lang="pt-PT" dirty="0" err="1"/>
              <a:t>month</a:t>
            </a:r>
            <a:r>
              <a:rPr lang="pt-PT" dirty="0"/>
              <a:t>” e “</a:t>
            </a:r>
            <a:r>
              <a:rPr lang="pt-PT" dirty="0" err="1"/>
              <a:t>day</a:t>
            </a:r>
            <a:r>
              <a:rPr lang="pt-PT" dirty="0"/>
              <a:t>” são </a:t>
            </a:r>
            <a:r>
              <a:rPr lang="pt-PT" dirty="0" err="1"/>
              <a:t>string</a:t>
            </a:r>
            <a:r>
              <a:rPr lang="pt-PT" dirty="0"/>
              <a:t> teve-se de aplicar a codificação </a:t>
            </a:r>
            <a:r>
              <a:rPr lang="pt-PT" dirty="0" err="1"/>
              <a:t>one</a:t>
            </a:r>
            <a:r>
              <a:rPr lang="pt-PT" dirty="0"/>
              <a:t>-hot para converter em numérico.</a:t>
            </a:r>
          </a:p>
        </p:txBody>
      </p:sp>
    </p:spTree>
    <p:extLst>
      <p:ext uri="{BB962C8B-B14F-4D97-AF65-F5344CB8AC3E}">
        <p14:creationId xmlns:p14="http://schemas.microsoft.com/office/powerpoint/2010/main" val="210196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Árvores de Decisão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E2AC45-09CD-5481-B518-BE804CCFA258}"/>
              </a:ext>
            </a:extLst>
          </p:cNvPr>
          <p:cNvSpPr txBox="1"/>
          <p:nvPr/>
        </p:nvSpPr>
        <p:spPr>
          <a:xfrm>
            <a:off x="405946" y="1752600"/>
            <a:ext cx="8357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função </a:t>
            </a:r>
            <a:r>
              <a:rPr lang="pt-PT" dirty="0" err="1"/>
              <a:t>train_test_split</a:t>
            </a:r>
            <a:r>
              <a:rPr lang="pt-PT" dirty="0"/>
              <a:t> serve para separar a informação em treino e teste e com o parâmetro “</a:t>
            </a:r>
            <a:r>
              <a:rPr lang="pt-PT" dirty="0" err="1"/>
              <a:t>random_state</a:t>
            </a:r>
            <a:r>
              <a:rPr lang="pt-PT" dirty="0"/>
              <a:t>” vai garantir uma divisão consistente entre eles. Inicialmente a arvore de decisão é criada e desseguida treinada através com o método “</a:t>
            </a:r>
            <a:r>
              <a:rPr lang="pt-PT" dirty="0" err="1"/>
              <a:t>fit</a:t>
            </a:r>
            <a:r>
              <a:rPr lang="pt-PT" dirty="0"/>
              <a:t>”. </a:t>
            </a:r>
          </a:p>
          <a:p>
            <a:r>
              <a:rPr lang="pt-PT" dirty="0"/>
              <a:t>De seguida, é possível visualizar e precisão e a matriz de confusão.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79FDE31-08A9-222A-E82A-48749E0DE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78" y="4143818"/>
            <a:ext cx="7353937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85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Árvores de Decisão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E2AC45-09CD-5481-B518-BE804CCFA258}"/>
              </a:ext>
            </a:extLst>
          </p:cNvPr>
          <p:cNvSpPr txBox="1"/>
          <p:nvPr/>
        </p:nvSpPr>
        <p:spPr>
          <a:xfrm>
            <a:off x="405946" y="1752600"/>
            <a:ext cx="835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Para a visualização da árvore de decisão utilizou-se  “</a:t>
            </a:r>
            <a:r>
              <a:rPr lang="pt-PT" dirty="0" err="1"/>
              <a:t>export_graphviz</a:t>
            </a:r>
            <a:r>
              <a:rPr lang="pt-PT" dirty="0"/>
              <a:t>” que gera a representação gráfica da árvore de decisão, utilizando “</a:t>
            </a:r>
            <a:r>
              <a:rPr lang="pt-PT" dirty="0" err="1"/>
              <a:t>graphviz</a:t>
            </a:r>
            <a:r>
              <a:rPr lang="pt-PT" dirty="0"/>
              <a:t>”.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6EFA10-3D6E-4ED9-BA8D-2E4F4E4DA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46" y="3629695"/>
            <a:ext cx="4686706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84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Árvores de Decisão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E2AC45-09CD-5481-B518-BE804CCFA258}"/>
              </a:ext>
            </a:extLst>
          </p:cNvPr>
          <p:cNvSpPr txBox="1"/>
          <p:nvPr/>
        </p:nvSpPr>
        <p:spPr>
          <a:xfrm>
            <a:off x="405946" y="1752600"/>
            <a:ext cx="835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Valores representativos á previsão e á matriz de confusão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39B1DC-53FA-01A6-4029-D1A206DEA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63" y="2177381"/>
            <a:ext cx="4804802" cy="194869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A3ED1F4-A4CD-BEA7-0CD3-244CA2EC5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946" y="4806537"/>
            <a:ext cx="85094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Desempenho Geral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 modelo tem uma precisão de 86.49%, o que é um bom resultado, indicando que a maioria das previsões são corretas.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1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 de Classificação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Há alguns erros de classificação, especialmente entre as classes 1 e 2. Isso pode sugerir uma sobreposição nas características dessas classes ou uma necessidade de mais dados para melhor discriminação. </a:t>
            </a:r>
          </a:p>
        </p:txBody>
      </p:sp>
    </p:spTree>
    <p:extLst>
      <p:ext uri="{BB962C8B-B14F-4D97-AF65-F5344CB8AC3E}">
        <p14:creationId xmlns:p14="http://schemas.microsoft.com/office/powerpoint/2010/main" val="1234810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Árvore de Decisão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F61300-35B4-58FF-78EB-147070833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04" y="1819254"/>
            <a:ext cx="8004452" cy="39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47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Árvore de Decisão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27F9473-69A1-78C2-E073-BF9F082D0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905000"/>
            <a:ext cx="8610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Importância das </a:t>
            </a:r>
            <a:r>
              <a:rPr kumimoji="0" lang="pt-PT" altLang="pt-P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como 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DC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month_jun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ISI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RH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 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FFMC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parecem ser críticas para a decisão, visto que são usadas nas divisões iniciais.</a:t>
            </a:r>
            <a:endParaRPr kumimoji="0" lang="pt-PT" altLang="pt-P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Complexidade da Árvore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árvore é bastante complexa, o que pode ser uma indicação de </a:t>
            </a: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overfitting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Poderia ser benéfico podar a árvore para melhorar a generalização.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Desempenho do Modelo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Considerando a precisão anterior de aproximadamente 86.49% e a complexidade da árvore, o modelo está </a:t>
            </a: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performando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bem, mas há espaço para melhorar a simplificação sem perda significativa de precisão.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209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Árvore de Decisão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27F9473-69A1-78C2-E073-BF9F082D0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905000"/>
            <a:ext cx="8610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Importância das </a:t>
            </a:r>
            <a:r>
              <a:rPr kumimoji="0" lang="pt-PT" altLang="pt-P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como 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DC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month_jun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ISI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RH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 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FFMC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parecem ser críticas para a decisão, visto que são usadas nas divisões iniciais.</a:t>
            </a:r>
            <a:endParaRPr kumimoji="0" lang="pt-PT" altLang="pt-P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Complexidade da Árvore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árvore é bastante complexa, o que pode ser uma indicação de </a:t>
            </a: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overfitting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Poderia ser benéfico podar a árvore para melhorar a generalização.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Desempenho do Modelo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Considerando a precisão anterior de aproximadamente 86.49% e a complexidade da árvore, o modelo está </a:t>
            </a: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performando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bem, mas há espaço para melhorar a simplificação sem perda significativa de precisão.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500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30CC42-9768-A974-9E1B-28D0945C5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46" y="1947545"/>
            <a:ext cx="7300593" cy="259102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7C5020F-241F-5A11-E6E0-619D4C51F78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77805" y="4736895"/>
            <a:ext cx="8180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dirty="0">
                <a:latin typeface="Arial" panose="020B0604020202020204" pitchFamily="34" charset="0"/>
              </a:rPr>
              <a:t>A</a:t>
            </a: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rede neural será treinada para prever o valor de SN.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dirty="0">
                <a:latin typeface="Arial" panose="020B0604020202020204" pitchFamily="34" charset="0"/>
              </a:rPr>
              <a:t>Na coluna SN o valor 0 corresponde a não ter incendio e o valor 1 corresponde a ter incendio.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00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2.Notebook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743" y="1836238"/>
            <a:ext cx="7024601" cy="439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endParaRPr lang="pt-PT" altLang="pt-PT" sz="1100" dirty="0"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X - coordenada espacial do eixo x do mapa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Y - coordenada espacial do eixo y do mapa 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 err="1">
                <a:cs typeface="Arial" panose="020B0604020202020204" pitchFamily="34" charset="0"/>
              </a:rPr>
              <a:t>month</a:t>
            </a:r>
            <a:r>
              <a:rPr lang="pt-PT" altLang="pt-PT" sz="1200" dirty="0">
                <a:cs typeface="Arial" panose="020B0604020202020204" pitchFamily="34" charset="0"/>
              </a:rPr>
              <a:t> - mês do ano: “</a:t>
            </a:r>
            <a:r>
              <a:rPr lang="pt-PT" altLang="pt-PT" sz="1200" dirty="0" err="1">
                <a:cs typeface="Arial" panose="020B0604020202020204" pitchFamily="34" charset="0"/>
              </a:rPr>
              <a:t>jan</a:t>
            </a:r>
            <a:r>
              <a:rPr lang="pt-PT" altLang="pt-PT" sz="1200" dirty="0">
                <a:cs typeface="Arial" panose="020B0604020202020204" pitchFamily="34" charset="0"/>
              </a:rPr>
              <a:t>” a “</a:t>
            </a:r>
            <a:r>
              <a:rPr lang="pt-PT" altLang="pt-PT" sz="1200" dirty="0" err="1">
                <a:cs typeface="Arial" panose="020B0604020202020204" pitchFamily="34" charset="0"/>
              </a:rPr>
              <a:t>dec</a:t>
            </a:r>
            <a:r>
              <a:rPr lang="pt-PT" altLang="pt-PT" sz="1200" dirty="0">
                <a:cs typeface="Arial" panose="020B0604020202020204" pitchFamily="34" charset="0"/>
              </a:rPr>
              <a:t>”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 err="1">
                <a:cs typeface="Arial" panose="020B0604020202020204" pitchFamily="34" charset="0"/>
              </a:rPr>
              <a:t>day</a:t>
            </a:r>
            <a:r>
              <a:rPr lang="pt-PT" altLang="pt-PT" sz="1200" dirty="0">
                <a:cs typeface="Arial" panose="020B0604020202020204" pitchFamily="34" charset="0"/>
              </a:rPr>
              <a:t> - dia da semana: "</a:t>
            </a:r>
            <a:r>
              <a:rPr lang="pt-PT" altLang="pt-PT" sz="1200" dirty="0" err="1">
                <a:cs typeface="Arial" panose="020B0604020202020204" pitchFamily="34" charset="0"/>
              </a:rPr>
              <a:t>seg</a:t>
            </a:r>
            <a:r>
              <a:rPr lang="pt-PT" altLang="pt-PT" sz="1200" dirty="0">
                <a:cs typeface="Arial" panose="020B0604020202020204" pitchFamily="34" charset="0"/>
              </a:rPr>
              <a:t>" a "sol“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FFMC - índice FFMC do sistema FWI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DMC - índice DMC do sistema FWI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DC - Índice DC do sistema FWI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ISI - Índice ISI do sistema FWI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 err="1">
                <a:cs typeface="Arial" panose="020B0604020202020204" pitchFamily="34" charset="0"/>
              </a:rPr>
              <a:t>temp</a:t>
            </a:r>
            <a:r>
              <a:rPr lang="pt-PT" altLang="pt-PT" sz="1200" dirty="0">
                <a:cs typeface="Arial" panose="020B0604020202020204" pitchFamily="34" charset="0"/>
              </a:rPr>
              <a:t> - temperatura em graus Celsius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RH - umidade relativa em %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vento - velocidade do vento em km/h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chuva - chuva externa em mm/m2</a:t>
            </a:r>
          </a:p>
          <a:p>
            <a:pPr marL="285750" indent="-285750">
              <a:lnSpc>
                <a:spcPct val="150000"/>
              </a:lnSpc>
            </a:pPr>
            <a:r>
              <a:rPr lang="pt-PT" altLang="pt-PT" sz="1200" dirty="0">
                <a:cs typeface="Arial" panose="020B0604020202020204" pitchFamily="34" charset="0"/>
              </a:rPr>
              <a:t>área - a área queimada da floresta (em há)</a:t>
            </a:r>
            <a:endParaRPr lang="pt-PT" altLang="pt-PT" sz="10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BDBB02C-FAD2-2172-E146-674CB723AF1D}"/>
              </a:ext>
            </a:extLst>
          </p:cNvPr>
          <p:cNvSpPr txBox="1"/>
          <p:nvPr/>
        </p:nvSpPr>
        <p:spPr>
          <a:xfrm>
            <a:off x="511104" y="1447800"/>
            <a:ext cx="489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Variáveis Data Set</a:t>
            </a:r>
          </a:p>
        </p:txBody>
      </p:sp>
    </p:spTree>
    <p:extLst>
      <p:ext uri="{BB962C8B-B14F-4D97-AF65-F5344CB8AC3E}">
        <p14:creationId xmlns:p14="http://schemas.microsoft.com/office/powerpoint/2010/main" val="3144605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FD1676-B1C2-545C-F834-08CBCF823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365" y="2005786"/>
            <a:ext cx="5344999" cy="213373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2DA6F73-2695-D08B-45EC-042BE9693587}"/>
              </a:ext>
            </a:extLst>
          </p:cNvPr>
          <p:cNvSpPr txBox="1"/>
          <p:nvPr/>
        </p:nvSpPr>
        <p:spPr>
          <a:xfrm>
            <a:off x="323375" y="4415555"/>
            <a:ext cx="8175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Visão estatística resumida das variáveis do conjunto de dados utilizado para treinar a rede neural.</a:t>
            </a:r>
          </a:p>
        </p:txBody>
      </p:sp>
    </p:spTree>
    <p:extLst>
      <p:ext uri="{BB962C8B-B14F-4D97-AF65-F5344CB8AC3E}">
        <p14:creationId xmlns:p14="http://schemas.microsoft.com/office/powerpoint/2010/main" val="670422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B8933B-17CF-3EB2-B85D-5333BFA2B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740" y="1974003"/>
            <a:ext cx="7483488" cy="226333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93C4456-7725-64CD-4948-FD61B9160CC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06388" y="4892109"/>
            <a:ext cx="763070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X_train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Shape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(23, 11) indica que o conjunto de treino possui 23 amostras e 11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features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pt-PT" altLang="pt-PT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X_test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Shape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(6, 11) indica que o conjunto de teste possui 6 amostras e 11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features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pt-PT" altLang="pt-PT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y_train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Shape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(23,) indica que o conjunto de treino possui 23 rótulos.</a:t>
            </a:r>
            <a:endParaRPr kumimoji="0" lang="pt-PT" altLang="pt-PT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y_test</a:t>
            </a:r>
            <a:r>
              <a:rPr kumimoji="0" lang="pt-PT" altLang="pt-P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Shape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(6,) indica que o conjunto de teste possui 6 rótulos.</a:t>
            </a:r>
            <a:endParaRPr kumimoji="0" lang="pt-PT" altLang="pt-PT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143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038D1D-7B64-8570-B268-39D3D5DE5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075" y="2158054"/>
            <a:ext cx="3808526" cy="23395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3ACFFFE-0CFE-616E-2692-1558660A5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62" y="2112412"/>
            <a:ext cx="4138019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30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04751D-2C7D-F505-9010-0B2199E7B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836620"/>
            <a:ext cx="2001478" cy="40467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5B531B5-B018-1B81-C686-1448C338D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231" y="2571754"/>
            <a:ext cx="2156647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185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E6F4E7-B118-1109-E997-4EA2222FB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04" y="1905000"/>
            <a:ext cx="4892464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32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841113-1D26-7EE8-7625-AC8347FB8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94" y="1829086"/>
            <a:ext cx="4123006" cy="406550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A44AFA2-352A-2E81-E990-A2F36D3625A4}"/>
              </a:ext>
            </a:extLst>
          </p:cNvPr>
          <p:cNvSpPr txBox="1"/>
          <p:nvPr/>
        </p:nvSpPr>
        <p:spPr>
          <a:xfrm>
            <a:off x="4692582" y="1723715"/>
            <a:ext cx="41230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As matrizes de pesos refletem com os neurônios em uma camada estão conectados aos neurônios na próxima camada, com cada elemento nas matrizes representando o peso de uma conexão.</a:t>
            </a:r>
          </a:p>
        </p:txBody>
      </p:sp>
    </p:spTree>
    <p:extLst>
      <p:ext uri="{BB962C8B-B14F-4D97-AF65-F5344CB8AC3E}">
        <p14:creationId xmlns:p14="http://schemas.microsoft.com/office/powerpoint/2010/main" val="12008842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9A4AD2-2789-CA0A-2C56-587CD80F1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98" y="1824170"/>
            <a:ext cx="3909399" cy="815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9992C8B-6229-A2A1-E37F-B050DAFE60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827" y="2736808"/>
            <a:ext cx="3246329" cy="34004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B1080D5-58A6-A9CC-DA15-1A0DA14AA185}"/>
              </a:ext>
            </a:extLst>
          </p:cNvPr>
          <p:cNvSpPr txBox="1"/>
          <p:nvPr/>
        </p:nvSpPr>
        <p:spPr>
          <a:xfrm>
            <a:off x="4444234" y="1751500"/>
            <a:ext cx="4630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Os valores de </a:t>
            </a:r>
            <a:r>
              <a:rPr lang="pt-PT" dirty="0" err="1"/>
              <a:t>bias</a:t>
            </a:r>
            <a:r>
              <a:rPr lang="pt-PT" dirty="0"/>
              <a:t> são adicionados à soma ponderada das entradas para cada neurônio antes de aplicar a função de ativação, ajudando a ajustar o comportamento da rede neural.</a:t>
            </a:r>
          </a:p>
        </p:txBody>
      </p:sp>
    </p:spTree>
    <p:extLst>
      <p:ext uri="{BB962C8B-B14F-4D97-AF65-F5344CB8AC3E}">
        <p14:creationId xmlns:p14="http://schemas.microsoft.com/office/powerpoint/2010/main" val="1851629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0E9DAA-790E-BC38-9C56-33AE74B23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46" y="1721719"/>
            <a:ext cx="4986719" cy="27457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5DD11D0-1BA6-DA5B-EC9F-EDE96AD2B482}"/>
              </a:ext>
            </a:extLst>
          </p:cNvPr>
          <p:cNvSpPr txBox="1"/>
          <p:nvPr/>
        </p:nvSpPr>
        <p:spPr>
          <a:xfrm>
            <a:off x="404352" y="4541699"/>
            <a:ext cx="74796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A saída sugere que o modelo está desempenhando perfeitamente na previsão de uma das classes (precisão de 1.0 para a classe 1), mas tem um </a:t>
            </a:r>
            <a:r>
              <a:rPr lang="pt-PT" dirty="0" err="1"/>
              <a:t>recall</a:t>
            </a:r>
            <a:r>
              <a:rPr lang="pt-PT" dirty="0"/>
              <a:t> mais baixo para essa classe, indicando que perde algumas instâncias. Para a classe 0, o </a:t>
            </a:r>
            <a:r>
              <a:rPr lang="pt-PT" dirty="0" err="1"/>
              <a:t>recall</a:t>
            </a:r>
            <a:r>
              <a:rPr lang="pt-PT" dirty="0"/>
              <a:t> é perfeito, mas a precisão é menor, significando que algumas das previsões positivas estão incorretas. No geral, o modelo tem uma acurácia de 66.67%.</a:t>
            </a:r>
          </a:p>
        </p:txBody>
      </p:sp>
    </p:spTree>
    <p:extLst>
      <p:ext uri="{BB962C8B-B14F-4D97-AF65-F5344CB8AC3E}">
        <p14:creationId xmlns:p14="http://schemas.microsoft.com/office/powerpoint/2010/main" val="4257537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E3D4BB-E678-FCCF-0D5C-C9A3B07F2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30" y="1829268"/>
            <a:ext cx="4563305" cy="32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90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B00CF-234F-B9EB-E032-2A43DE4C8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511" y="1811880"/>
            <a:ext cx="832757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modelo classificou corretamente 33.33% das instâncias de ambas as classes (0 e 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modelo teve 33.33% de falsos negativos e não teve falsos positivos.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matriz de confusão indica que o modelo tem dificuldade em identificar todas as instâncias da classe 1 corretamente (falsos negativos), mas é preciso ao classificar instâncias da classe 0. </a:t>
            </a:r>
          </a:p>
        </p:txBody>
      </p:sp>
    </p:spTree>
    <p:extLst>
      <p:ext uri="{BB962C8B-B14F-4D97-AF65-F5344CB8AC3E}">
        <p14:creationId xmlns:p14="http://schemas.microsoft.com/office/powerpoint/2010/main" val="410051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2.Notebook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202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51FC74-22E4-04C9-4E87-190EF1B56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106" y="1537532"/>
            <a:ext cx="6366864" cy="39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379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B6CA10-6A26-28EC-BB18-2F075C43F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46" y="1778219"/>
            <a:ext cx="3101609" cy="11888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5CB2CE2-BD1D-7F0F-23B5-6CD501330A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946" y="3106123"/>
            <a:ext cx="4080745" cy="321408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D2C7ACB-A19C-AAB4-508D-D828931CF2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554899" y="1539482"/>
            <a:ext cx="426719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Inicialmente, a perda é alta e, à medida que o número de iterações aumenta, a perda diminui significativamente.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curva começa a se achatar, sugerindo que o modelo está convergindo e iterações adicionais resultam em melhorias mínimas. </a:t>
            </a:r>
          </a:p>
        </p:txBody>
      </p:sp>
    </p:spTree>
    <p:extLst>
      <p:ext uri="{BB962C8B-B14F-4D97-AF65-F5344CB8AC3E}">
        <p14:creationId xmlns:p14="http://schemas.microsoft.com/office/powerpoint/2010/main" val="524867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B8F391-7FF9-011E-88C2-217BFACBB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56" y="2217851"/>
            <a:ext cx="5380186" cy="4953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121A7A-D43F-7695-8E19-918B271DA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343400"/>
            <a:ext cx="5509737" cy="57917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568CAC1-5839-2F3B-23D2-A88BFF5C9355}"/>
              </a:ext>
            </a:extLst>
          </p:cNvPr>
          <p:cNvSpPr txBox="1"/>
          <p:nvPr/>
        </p:nvSpPr>
        <p:spPr>
          <a:xfrm>
            <a:off x="496356" y="3276600"/>
            <a:ext cx="776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Não foi possível a visualização das respetivas imagens</a:t>
            </a:r>
          </a:p>
        </p:txBody>
      </p:sp>
    </p:spTree>
    <p:extLst>
      <p:ext uri="{BB962C8B-B14F-4D97-AF65-F5344CB8AC3E}">
        <p14:creationId xmlns:p14="http://schemas.microsoft.com/office/powerpoint/2010/main" val="174969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791D1C1-32BC-22AE-9484-5067EABDF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02" y="2894234"/>
            <a:ext cx="5397142" cy="23086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6297B6C-49E7-D362-F37D-9B2C692BE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02" y="5487096"/>
            <a:ext cx="3292125" cy="76206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D14D39E-DBB4-B00C-F4D2-0D28C152FE1C}"/>
              </a:ext>
            </a:extLst>
          </p:cNvPr>
          <p:cNvSpPr txBox="1"/>
          <p:nvPr/>
        </p:nvSpPr>
        <p:spPr>
          <a:xfrm>
            <a:off x="405946" y="1828800"/>
            <a:ext cx="81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Carregar o mesmo </a:t>
            </a:r>
            <a:r>
              <a:rPr lang="pt-PT" dirty="0" err="1"/>
              <a:t>csv</a:t>
            </a:r>
            <a:r>
              <a:rPr lang="pt-PT" dirty="0"/>
              <a:t>, mas agora com menos registos para a previsão.</a:t>
            </a:r>
          </a:p>
        </p:txBody>
      </p:sp>
    </p:spTree>
    <p:extLst>
      <p:ext uri="{BB962C8B-B14F-4D97-AF65-F5344CB8AC3E}">
        <p14:creationId xmlns:p14="http://schemas.microsoft.com/office/powerpoint/2010/main" val="11272278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93BA0F-442C-C4B9-D28E-3DCACDF6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04" y="2079690"/>
            <a:ext cx="6035563" cy="165368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671754B-F5CE-689A-966D-A9B46AC89B73}"/>
              </a:ext>
            </a:extLst>
          </p:cNvPr>
          <p:cNvSpPr txBox="1"/>
          <p:nvPr/>
        </p:nvSpPr>
        <p:spPr>
          <a:xfrm>
            <a:off x="511104" y="3962400"/>
            <a:ext cx="748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Não foi possível verificar a probabilidade.</a:t>
            </a:r>
          </a:p>
        </p:txBody>
      </p:sp>
    </p:spTree>
    <p:extLst>
      <p:ext uri="{BB962C8B-B14F-4D97-AF65-F5344CB8AC3E}">
        <p14:creationId xmlns:p14="http://schemas.microsoft.com/office/powerpoint/2010/main" val="29538016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b="1" dirty="0"/>
              <a:t>Redes neuronais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35D1BFF-15D1-5DFB-A91C-85B662ABA79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FCF3CB-7E8B-B816-95F9-418F52AD9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04" y="1868415"/>
            <a:ext cx="4663844" cy="121930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818E47-16EE-537B-935F-D1AFC1E88997}"/>
              </a:ext>
            </a:extLst>
          </p:cNvPr>
          <p:cNvSpPr txBox="1"/>
          <p:nvPr/>
        </p:nvSpPr>
        <p:spPr>
          <a:xfrm>
            <a:off x="609600" y="3581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Não foi possível verificar o gráfico da rede neuronal.</a:t>
            </a:r>
          </a:p>
        </p:txBody>
      </p:sp>
    </p:spTree>
    <p:extLst>
      <p:ext uri="{BB962C8B-B14F-4D97-AF65-F5344CB8AC3E}">
        <p14:creationId xmlns:p14="http://schemas.microsoft.com/office/powerpoint/2010/main" val="19501876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Bibliografia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9259B21D-E571-FB4C-80E8-577DF6D0BDA5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690B06-FB7A-CA32-018A-C8F62C4FE6D1}"/>
              </a:ext>
            </a:extLst>
          </p:cNvPr>
          <p:cNvSpPr txBox="1"/>
          <p:nvPr/>
        </p:nvSpPr>
        <p:spPr>
          <a:xfrm>
            <a:off x="260350" y="1295400"/>
            <a:ext cx="857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93852C-186F-B623-3195-CB071E079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82" y="950127"/>
            <a:ext cx="8788836" cy="533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100" dirty="0">
                <a:latin typeface="Arial" panose="020B0604020202020204" pitchFamily="34" charset="0"/>
              </a:rPr>
              <a:t>Resumo realizado pelo </a:t>
            </a:r>
            <a:r>
              <a:rPr lang="pt-PT" altLang="pt-PT" sz="1100" dirty="0" err="1">
                <a:latin typeface="Arial" panose="020B0604020202020204" pitchFamily="34" charset="0"/>
              </a:rPr>
              <a:t>chatgpt</a:t>
            </a:r>
            <a:r>
              <a:rPr lang="pt-PT" altLang="pt-PT" sz="1100" dirty="0">
                <a:latin typeface="Arial" panose="020B0604020202020204" pitchFamily="34" charset="0"/>
              </a:rPr>
              <a:t> 4ºo: </a:t>
            </a:r>
            <a:r>
              <a:rPr lang="pt-PT" altLang="pt-PT" sz="1100" dirty="0" err="1">
                <a:latin typeface="Arial" panose="020B0604020202020204" pitchFamily="34" charset="0"/>
              </a:rPr>
              <a:t>Disponivel</a:t>
            </a:r>
            <a:r>
              <a:rPr lang="pt-PT" altLang="pt-PT" sz="1100" dirty="0">
                <a:latin typeface="Arial" panose="020B0604020202020204" pitchFamily="34" charset="0"/>
              </a:rPr>
              <a:t> em:	</a:t>
            </a:r>
            <a:r>
              <a:rPr lang="pt-PT" altLang="pt-PT" sz="1100" dirty="0">
                <a:latin typeface="Arial" panose="020B0604020202020204" pitchFamily="34" charset="0"/>
                <a:hlinkClick r:id="rId7"/>
              </a:rPr>
              <a:t>https://chatgpt.com/?model=gpt-4o</a:t>
            </a:r>
            <a:endParaRPr lang="pt-PT" altLang="pt-PT" sz="11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Disponível em: 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/>
              </a:rPr>
              <a:t>https://www.kaggle.com/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Bhatti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E. (2021). 50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Notebooks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Disponível em: 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https://medium.com/@ebrahimhaqbhatti516/50-kaggle-notebooks-to-learn-data-visualization-9f9d3b11e215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Analytics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Vidhya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(2021).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In-Depth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Intuition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K-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Disponível em: 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0"/>
              </a:rPr>
              <a:t>https://www.analyticsvidhya.com/blog/2021/01/in-depth-intuition-of-k-means-clustering-algorithm-in-machine-learning/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Thang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N. K-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Elbow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Disponível em: 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1"/>
              </a:rPr>
              <a:t>https://www.kaggle.com/code/newthang/k-means-clustering-elbow-method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Panwar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Silhouette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Disponível em: 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2"/>
              </a:rPr>
              <a:t>https://www.kaggle.com/code/ajaysinghpanwar/silhouette-clustering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Sudhirnl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Linear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Tutorial.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Disponível em: 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3"/>
              </a:rPr>
              <a:t>https://www.kaggle.com/code/sudhirnl7/linear-regression-tutorial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Ashyvd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Sales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Linear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Disponível em: 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4"/>
              </a:rPr>
              <a:t>https://www.kaggle.com/code/ashyvd/sales-prediction-simple-linear-regression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Sharma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P.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Classifier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Tutorial.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Disponível em: 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5"/>
              </a:rPr>
              <a:t>https://www.kaggle.com/code/prashant111/decision-tree-classifier-tutorial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Hasannejad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Classifier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Tutorial. </a:t>
            </a: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Disponível em: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6"/>
              </a:rPr>
              <a:t>https://www.kaggle.com/code/alirezahasannejad/decision-tree-classifier-tutorial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Pdf</a:t>
            </a: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disponibilizado no moodle sobre redes neuronais: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7"/>
              </a:rPr>
              <a:t>https://elearning.ipvc.pt/ipvc2023/pluginfile.php/99182/mod_resource/content/2/EI-DataScience-ML-JR-SO_RNA-Jupyter_v1.pdf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Notebook disponibilizado no moodle sobre redes neuronais: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8"/>
              </a:rPr>
              <a:t>https://elearning.ipvc.pt/ipvc2023/pluginfile.php/99201/mod_resource/content/13/jr-2024-rna-exemplo-1_v4.ipynb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9585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202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FB13BA-9809-F41F-62E3-35A7441A5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847733"/>
            <a:ext cx="5246713" cy="3197611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4BC83DDC-F8E5-F36D-3FEB-3128063A5363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64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202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Informação dos Dados Importados</a:t>
            </a: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pt-PT" altLang="pt-PT" sz="16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78A18A-298B-F802-2045-0F6C97326576}"/>
              </a:ext>
            </a:extLst>
          </p:cNvPr>
          <p:cNvSpPr txBox="1"/>
          <p:nvPr/>
        </p:nvSpPr>
        <p:spPr>
          <a:xfrm>
            <a:off x="3628988" y="663178"/>
            <a:ext cx="4633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pt-PT" sz="1200" b="1" dirty="0" err="1">
                <a:latin typeface="Arial" charset="0"/>
                <a:ea typeface="Arial" charset="0"/>
                <a:cs typeface="Arial" charset="0"/>
              </a:rPr>
              <a:t>Science</a:t>
            </a:r>
            <a:r>
              <a:rPr lang="pt-PT" sz="1200" b="1" dirty="0">
                <a:latin typeface="Arial" charset="0"/>
                <a:ea typeface="Arial" charset="0"/>
                <a:cs typeface="Arial" charset="0"/>
              </a:rPr>
              <a:t> - Visualização de Dados</a:t>
            </a:r>
            <a:endParaRPr lang="pt-PT" sz="1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967687-2462-A8A2-6CF5-64E77F6DA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1827900"/>
            <a:ext cx="3173605" cy="3594929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3E0FDC66-044B-B815-30B7-0B18F4556A5F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@2024, 28976 – Pedro Poças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2023/2024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1699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5099</TotalTime>
  <Words>5503</Words>
  <Application>Microsoft Office PowerPoint</Application>
  <PresentationFormat>Apresentação no Ecrã (4:3)</PresentationFormat>
  <Paragraphs>786</Paragraphs>
  <Slides>76</Slides>
  <Notes>74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76</vt:i4>
      </vt:variant>
    </vt:vector>
  </HeadingPairs>
  <TitlesOfParts>
    <vt:vector size="82" baseType="lpstr">
      <vt:lpstr>Arial</vt:lpstr>
      <vt:lpstr>Arial Unicode MS</vt:lpstr>
      <vt:lpstr>Calibri</vt:lpstr>
      <vt:lpstr>Roboto</vt:lpstr>
      <vt:lpstr>Söhne</vt:lpstr>
      <vt:lpstr>Tema do Office</vt:lpstr>
      <vt:lpstr>LICENCIATURA EM ENGENHARIA INFORMÁTICA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Pedro Poças</cp:lastModifiedBy>
  <cp:revision>306</cp:revision>
  <cp:lastPrinted>2021-02-22T18:49:33Z</cp:lastPrinted>
  <dcterms:created xsi:type="dcterms:W3CDTF">2011-05-31T09:21:51Z</dcterms:created>
  <dcterms:modified xsi:type="dcterms:W3CDTF">2024-06-23T21:38:52Z</dcterms:modified>
</cp:coreProperties>
</file>